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08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CCA82-0D5C-475E-94A2-FF85525C5FBE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43F3F-3889-4CA6-A151-854B12C95A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7E404-9FC7-40C9-91FC-AF7F58B1364B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DC061-67C5-463F-82CF-71E6EC63E8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4D960-2297-4A47-81AC-812FF95758EE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EAE64-C95D-46C0-A95F-0AB909B1F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69663-916F-4693-BA1C-6A6CFC711AA4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3B44A-4E87-4E33-AA64-64AD5B3EF1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26EF4-8BC5-43DF-8E23-905068B868D9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8687F-D636-4426-BB30-9A68D8A18F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9ADB8-22A3-4AFA-8CE8-24243D65C7E5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29E49-D205-4E15-A09C-A5931B8069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79228-101B-4F9F-9BAB-4BDD3ADD8B41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1F5D3-7B63-40E2-A540-4F4184750D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3E97E-9247-4CBD-90BB-9F3779EB735F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DD40A-0F70-4172-82AF-D692660415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D71B7-5A22-402E-870C-BD842B4C0914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FA8F9-C6B5-4DE6-B179-1E227B92F7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10484-AFBB-4E4C-A89D-A900F7CEDCE2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645A9-9F96-4198-93E9-3792F8FCF1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7900E-E3B0-4E90-B2AC-CCD0615D3908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33D2-ADFC-4A95-BC3C-E72367C4EC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E8818DA8-57DA-4B49-9F67-AB5D5C815EC1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9B724D3-3939-4BEC-A831-13640E1674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500063"/>
            <a:ext cx="8101013" cy="5357812"/>
          </a:xfrm>
        </p:spPr>
        <p:txBody>
          <a:bodyPr/>
          <a:lstStyle/>
          <a:p>
            <a:pPr eaLnBrk="1" hangingPunct="1"/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600" b="1" smtClean="0">
                <a:latin typeface="Times New Roman" pitchFamily="18" charset="0"/>
              </a:rPr>
              <a:t>Міністерство освіти і науки України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Херсонський державний університет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Факультет економіки і менеджменту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Кафедра менеджменту і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 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uk-UA" sz="2600" b="1" u="sng" smtClean="0">
                <a:latin typeface="Times New Roman" pitchFamily="18" charset="0"/>
              </a:rPr>
              <a:t>ПОДАТКОВИЙ МЕНЕДЖМЕНТ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 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Галузь знань </a:t>
            </a:r>
            <a:r>
              <a:rPr lang="uk-UA" sz="2600" u="sng" smtClean="0">
                <a:latin typeface="Times New Roman" pitchFamily="18" charset="0"/>
              </a:rPr>
              <a:t>07 Управління та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Спеціальність 073 «Менеджмент»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Перший (бакалаврський) рівень вищої освіти</a:t>
            </a:r>
            <a:r>
              <a:rPr lang="ru-RU" sz="2600" smtClean="0">
                <a:latin typeface="Times New Roman" pitchFamily="18" charset="0"/>
              </a:rPr>
              <a:t> </a:t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</a:t>
            </a:r>
            <a:endParaRPr lang="en-US" sz="26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3400" b="1" smtClean="0">
                <a:latin typeface="Times New Roman" pitchFamily="18" charset="0"/>
              </a:rPr>
              <a:t>Предметом </a:t>
            </a:r>
            <a:r>
              <a:rPr lang="ru-RU" sz="3400" smtClean="0">
                <a:latin typeface="Times New Roman" pitchFamily="18" charset="0"/>
              </a:rPr>
              <a:t>вивчення навчальної дисципліни </a:t>
            </a:r>
            <a:r>
              <a:rPr lang="uk-UA" sz="3400" smtClean="0">
                <a:latin typeface="Times New Roman" pitchFamily="18" charset="0"/>
              </a:rPr>
              <a:t>є управлінські рішення та пов’язані з ними ризики як для бізнесу, так і держави.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3400" b="1" smtClean="0">
                <a:latin typeface="Times New Roman" pitchFamily="18" charset="0"/>
              </a:rPr>
              <a:t>Мета дисципліни </a:t>
            </a:r>
            <a:r>
              <a:rPr lang="ru-RU" sz="3400" smtClean="0">
                <a:latin typeface="Times New Roman" pitchFamily="18" charset="0"/>
              </a:rPr>
              <a:t>– </a:t>
            </a:r>
            <a:r>
              <a:rPr lang="uk-UA" sz="3400" smtClean="0">
                <a:latin typeface="Times New Roman" pitchFamily="18" charset="0"/>
              </a:rPr>
              <a:t>формування знань і навичок стосовно обґрунтування управлінських рішень з різним ступенем невизначеності та ризику</a:t>
            </a:r>
            <a:r>
              <a:rPr lang="ru-RU" sz="3400" smtClean="0"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3400" b="1" smtClean="0">
                <a:latin typeface="Times New Roman" pitchFamily="18" charset="0"/>
              </a:rPr>
              <a:t>Завдання дисципліни </a:t>
            </a:r>
            <a:r>
              <a:rPr lang="ru-RU" sz="3400" smtClean="0">
                <a:latin typeface="Times New Roman" pitchFamily="18" charset="0"/>
              </a:rPr>
              <a:t>– </a:t>
            </a:r>
            <a:r>
              <a:rPr lang="uk-UA" sz="3400" smtClean="0">
                <a:latin typeface="Times New Roman" pitchFamily="18" charset="0"/>
              </a:rPr>
              <a:t>засвоєння основних принципів обґрунтування різних видів управлінських рішень, методичних підходів до аналізу ризику та управління ним; оволодіння навичками самостійного здійснення аналізу, ідентифікації та оцінювання ризику з використанням комп’ютерної техніки та програмно-математичних комплексів</a:t>
            </a:r>
            <a:r>
              <a:rPr lang="ru-RU" sz="3400" smtClean="0">
                <a:latin typeface="Times New Roman" pitchFamily="18" charset="0"/>
              </a:rPr>
              <a:t>.</a:t>
            </a:r>
            <a:endParaRPr lang="en-US" sz="34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1800" dirty="0" smtClean="0">
                <a:latin typeface="Times New Roman" pitchFamily="18" charset="0"/>
              </a:rPr>
              <a:t>Вивчення навчальної дисципліни передбачає формування та розвиток у студентів загальних та фахових </a:t>
            </a:r>
            <a:r>
              <a:rPr lang="uk-UA" sz="1800" b="1" dirty="0" err="1" smtClean="0">
                <a:latin typeface="Times New Roman" pitchFamily="18" charset="0"/>
              </a:rPr>
              <a:t>компетентностей</a:t>
            </a:r>
            <a:r>
              <a:rPr lang="uk-UA" sz="1800" dirty="0" smtClean="0">
                <a:latin typeface="Times New Roman" pitchFamily="18" charset="0"/>
              </a:rPr>
              <a:t>: </a:t>
            </a:r>
            <a:endParaRPr lang="uk-UA" sz="1800" dirty="0" smtClean="0">
              <a:latin typeface="Times New Roman" pitchFamily="18" charset="0"/>
            </a:endParaRPr>
          </a:p>
          <a:p>
            <a:r>
              <a:rPr lang="uk-UA" sz="1800" dirty="0" smtClean="0">
                <a:latin typeface="Times New Roman" pitchFamily="18" charset="0"/>
              </a:rPr>
              <a:t>Вміння </a:t>
            </a:r>
            <a:r>
              <a:rPr lang="uk-UA" sz="1800" dirty="0">
                <a:latin typeface="Times New Roman" pitchFamily="18" charset="0"/>
              </a:rPr>
              <a:t>визначати функціональні області організації та зв’язки між ними. </a:t>
            </a:r>
            <a:endParaRPr lang="ru-RU" sz="1800" dirty="0">
              <a:latin typeface="Times New Roman" pitchFamily="18" charset="0"/>
            </a:endParaRPr>
          </a:p>
          <a:p>
            <a:r>
              <a:rPr lang="uk-UA" sz="1800" dirty="0" smtClean="0">
                <a:latin typeface="Times New Roman" pitchFamily="18" charset="0"/>
              </a:rPr>
              <a:t>Здатність </a:t>
            </a:r>
            <a:r>
              <a:rPr lang="uk-UA" sz="1800" dirty="0">
                <a:latin typeface="Times New Roman" pitchFamily="18" charset="0"/>
              </a:rPr>
              <a:t>планувати діяльність організації та управляти часом. </a:t>
            </a:r>
            <a:endParaRPr lang="ru-RU" sz="1800" dirty="0">
              <a:latin typeface="Times New Roman" pitchFamily="18" charset="0"/>
            </a:endParaRPr>
          </a:p>
          <a:p>
            <a:r>
              <a:rPr lang="uk-UA" sz="1800" dirty="0" smtClean="0">
                <a:latin typeface="Times New Roman" pitchFamily="18" charset="0"/>
              </a:rPr>
              <a:t>Здатність </a:t>
            </a:r>
            <a:r>
              <a:rPr lang="uk-UA" sz="1800" dirty="0">
                <a:latin typeface="Times New Roman" pitchFamily="18" charset="0"/>
              </a:rPr>
              <a:t>працювати в команді та налагоджувати міжособистісну взаємодію при вирішенні професійних завдань. </a:t>
            </a:r>
            <a:r>
              <a:rPr lang="uk-UA" sz="1800" dirty="0">
                <a:latin typeface="Times New Roman" pitchFamily="18" charset="0"/>
              </a:rPr>
              <a:t> </a:t>
            </a:r>
            <a:endParaRPr lang="uk-UA" sz="1800" dirty="0" smtClean="0">
              <a:latin typeface="Times New Roman" pitchFamily="18" charset="0"/>
            </a:endParaRPr>
          </a:p>
          <a:p>
            <a:r>
              <a:rPr lang="uk-UA" sz="1800" dirty="0" smtClean="0">
                <a:latin typeface="Times New Roman" pitchFamily="18" charset="0"/>
              </a:rPr>
              <a:t>Зберігати </a:t>
            </a:r>
            <a:r>
              <a:rPr lang="uk-UA" sz="1800" dirty="0">
                <a:latin typeface="Times New Roman" pitchFamily="18" charset="0"/>
              </a:rPr>
              <a:t>моральні, культурні, наукові цінності та примножувати досягнення суспільства, використовувати різні види та форми рухової активності для ведення здорового способу життя. </a:t>
            </a:r>
            <a:endParaRPr lang="uk-UA" sz="1800" dirty="0">
              <a:latin typeface="Times New Roman" pitchFamily="18" charset="0"/>
            </a:endParaRPr>
          </a:p>
          <a:p>
            <a:r>
              <a:rPr lang="uk-UA" sz="1800" dirty="0">
                <a:latin typeface="Times New Roman" pitchFamily="18" charset="0"/>
              </a:rPr>
              <a:t>Оцінювати </a:t>
            </a:r>
            <a:r>
              <a:rPr lang="uk-UA" sz="1800" dirty="0">
                <a:latin typeface="Times New Roman" pitchFamily="18" charset="0"/>
              </a:rPr>
              <a:t>правові, соціальні та економічні наслідки функціонування організації. </a:t>
            </a:r>
            <a:endParaRPr lang="ru-RU" sz="18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1800" b="1" i="1" dirty="0" smtClean="0">
                <a:latin typeface="Times New Roman" pitchFamily="18" charset="0"/>
              </a:rPr>
              <a:t>Програмні результати навчання:</a:t>
            </a:r>
            <a:r>
              <a:rPr lang="uk-UA" sz="1800" dirty="0" smtClean="0">
                <a:latin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</a:endParaRPr>
          </a:p>
          <a:p>
            <a:r>
              <a:rPr lang="uk-UA" sz="1800" dirty="0" smtClean="0">
                <a:latin typeface="Times New Roman" pitchFamily="18" charset="0"/>
              </a:rPr>
              <a:t>знати свої права і обов’язки як члена суспільства, усвідомлювати цінності громадянського суспільства, верховенства права, прав і свобод людини і громадянина в Україні.</a:t>
            </a:r>
          </a:p>
          <a:p>
            <a:r>
              <a:rPr lang="uk-UA" sz="1800" dirty="0" smtClean="0">
                <a:latin typeface="Times New Roman" pitchFamily="18" charset="0"/>
              </a:rPr>
              <a:t>демонструвати навички виявлення проблем та обґрунтування управлінських </a:t>
            </a:r>
            <a:r>
              <a:rPr lang="uk-UA" sz="1800" dirty="0" smtClean="0">
                <a:latin typeface="Times New Roman" pitchFamily="18" charset="0"/>
              </a:rPr>
              <a:t>рішень</a:t>
            </a:r>
          </a:p>
          <a:p>
            <a:r>
              <a:rPr lang="uk-UA" sz="1800" dirty="0">
                <a:latin typeface="Times New Roman" pitchFamily="18" charset="0"/>
              </a:rPr>
              <a:t>Виявляти </a:t>
            </a:r>
            <a:r>
              <a:rPr lang="uk-UA" sz="1800" dirty="0">
                <a:latin typeface="Times New Roman" pitchFamily="18" charset="0"/>
              </a:rPr>
              <a:t>навички пошуку, збирання та аналізу інформації, розрахунку показників для обґрунтування управлінських рішень. </a:t>
            </a:r>
            <a:endParaRPr lang="uk-UA" sz="1800" dirty="0">
              <a:latin typeface="Times New Roman" pitchFamily="18" charset="0"/>
            </a:endParaRPr>
          </a:p>
          <a:p>
            <a:r>
              <a:rPr lang="uk-UA" sz="1800" dirty="0">
                <a:latin typeface="Times New Roman" pitchFamily="18" charset="0"/>
              </a:rPr>
              <a:t>Демонструвати </a:t>
            </a:r>
            <a:r>
              <a:rPr lang="uk-UA" sz="1800" dirty="0">
                <a:latin typeface="Times New Roman" pitchFamily="18" charset="0"/>
              </a:rPr>
              <a:t>навички аналізу ситуації та здійснення комунікації у різних сферах діяльності організації. </a:t>
            </a:r>
            <a:endParaRPr lang="uk-UA" sz="1800" dirty="0">
              <a:latin typeface="Times New Roman" pitchFamily="18" charset="0"/>
            </a:endParaRPr>
          </a:p>
          <a:p>
            <a:r>
              <a:rPr lang="uk-UA" sz="1800" dirty="0">
                <a:latin typeface="Times New Roman" pitchFamily="18" charset="0"/>
              </a:rPr>
              <a:t>Демонструвати </a:t>
            </a:r>
            <a:r>
              <a:rPr lang="uk-UA" sz="1800" dirty="0">
                <a:latin typeface="Times New Roman" pitchFamily="18" charset="0"/>
              </a:rPr>
              <a:t>здатність діяти соціально </a:t>
            </a:r>
            <a:r>
              <a:rPr lang="uk-UA" sz="1800" dirty="0" err="1">
                <a:latin typeface="Times New Roman" pitchFamily="18" charset="0"/>
              </a:rPr>
              <a:t>відповідально</a:t>
            </a:r>
            <a:r>
              <a:rPr lang="uk-UA" sz="1800" dirty="0">
                <a:latin typeface="Times New Roman" pitchFamily="18" charset="0"/>
              </a:rPr>
              <a:t> та громадсько свідомо на основі етичних міркувань (мотивів), повагу до різноманітності та </a:t>
            </a:r>
            <a:r>
              <a:rPr lang="uk-UA" sz="1800" dirty="0" err="1">
                <a:latin typeface="Times New Roman" pitchFamily="18" charset="0"/>
              </a:rPr>
              <a:t>міжкультурності</a:t>
            </a:r>
            <a:r>
              <a:rPr lang="uk-UA" sz="1800" dirty="0">
                <a:latin typeface="Times New Roman" pitchFamily="18" charset="0"/>
              </a:rPr>
              <a:t>. </a:t>
            </a:r>
            <a:endParaRPr lang="ru-RU" sz="1800" dirty="0">
              <a:latin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uk-UA" sz="1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Перел</a:t>
            </a:r>
            <a:r>
              <a:rPr lang="uk-UA" sz="4000" smtClean="0">
                <a:latin typeface="Times New Roman" pitchFamily="18" charset="0"/>
              </a:rPr>
              <a:t>і</a:t>
            </a:r>
            <a:r>
              <a:rPr lang="ru-RU" sz="4000" smtClean="0">
                <a:latin typeface="Times New Roman" pitchFamily="18" charset="0"/>
              </a:rPr>
              <a:t>к тем</a:t>
            </a:r>
            <a:endParaRPr lang="en-US" sz="4000" smtClean="0">
              <a:latin typeface="Times New Roman" pitchFamily="18" charset="0"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4294967295"/>
          </p:nvPr>
        </p:nvSpPr>
        <p:spPr>
          <a:xfrm>
            <a:off x="0" y="765175"/>
            <a:ext cx="9144000" cy="6092825"/>
          </a:xfrm>
        </p:spPr>
        <p:txBody>
          <a:bodyPr/>
          <a:lstStyle/>
          <a:p>
            <a:r>
              <a:rPr lang="uk-UA" sz="1800" smtClean="0">
                <a:latin typeface="Times New Roman" pitchFamily="18" charset="0"/>
              </a:rPr>
              <a:t>Тема 1. Теоретичні, правові та організаційні засади податкового менеджменту </a:t>
            </a:r>
          </a:p>
          <a:p>
            <a:r>
              <a:rPr lang="uk-UA" sz="1800" smtClean="0">
                <a:latin typeface="Times New Roman" pitchFamily="18" charset="0"/>
              </a:rPr>
              <a:t>Тема 2. Податкове планування та прогнозування податків і зборів </a:t>
            </a:r>
          </a:p>
          <a:p>
            <a:r>
              <a:rPr lang="uk-UA" sz="1800" smtClean="0">
                <a:latin typeface="Times New Roman" pitchFamily="18" charset="0"/>
              </a:rPr>
              <a:t>Тема 3. Податковий ризик-менеджмент </a:t>
            </a:r>
          </a:p>
          <a:p>
            <a:r>
              <a:rPr lang="uk-UA" sz="1800" smtClean="0">
                <a:latin typeface="Times New Roman" pitchFamily="18" charset="0"/>
              </a:rPr>
              <a:t>Тема 4. Податкове рахівництво </a:t>
            </a:r>
          </a:p>
          <a:p>
            <a:r>
              <a:rPr lang="uk-UA" sz="1800" smtClean="0">
                <a:latin typeface="Times New Roman" pitchFamily="18" charset="0"/>
              </a:rPr>
              <a:t>Тема 5. Облік платників податків</a:t>
            </a:r>
          </a:p>
          <a:p>
            <a:r>
              <a:rPr lang="uk-UA" sz="1800" smtClean="0">
                <a:latin typeface="Times New Roman" pitchFamily="18" charset="0"/>
              </a:rPr>
              <a:t>Тема 6. Облік податкових надходжень, організація сплати податків </a:t>
            </a:r>
          </a:p>
          <a:p>
            <a:r>
              <a:rPr lang="uk-UA" sz="1800" smtClean="0">
                <a:latin typeface="Times New Roman" pitchFamily="18" charset="0"/>
              </a:rPr>
              <a:t>Тема 7. Управління податковим боргом </a:t>
            </a:r>
          </a:p>
          <a:p>
            <a:r>
              <a:rPr lang="uk-UA" sz="1800" smtClean="0">
                <a:latin typeface="Times New Roman" pitchFamily="18" charset="0"/>
              </a:rPr>
              <a:t>Тема 8. Теоретичні засади податкового контролю </a:t>
            </a:r>
          </a:p>
          <a:p>
            <a:r>
              <a:rPr lang="uk-UA" sz="1800" smtClean="0">
                <a:latin typeface="Times New Roman" pitchFamily="18" charset="0"/>
              </a:rPr>
              <a:t>Тема 9. Планування та організація проведення перевірок </a:t>
            </a:r>
          </a:p>
          <a:p>
            <a:r>
              <a:rPr lang="uk-UA" sz="1800" smtClean="0">
                <a:latin typeface="Times New Roman" pitchFamily="18" charset="0"/>
              </a:rPr>
              <a:t>Тема 10. Контрольна робота податкових інспекцій у сфері справляння податків на споживання </a:t>
            </a:r>
          </a:p>
          <a:p>
            <a:r>
              <a:rPr lang="uk-UA" sz="1800" smtClean="0">
                <a:latin typeface="Times New Roman" pitchFamily="18" charset="0"/>
              </a:rPr>
              <a:t>Тема 11. Контроль за правильністю нарахування та своєчасністю сплати в бюджет податку на прибуток </a:t>
            </a:r>
          </a:p>
          <a:p>
            <a:r>
              <a:rPr lang="uk-UA" sz="1800" smtClean="0">
                <a:latin typeface="Times New Roman" pitchFamily="18" charset="0"/>
              </a:rPr>
              <a:t>Тема 12. Контроль податкових органів у сфері оподаткування доходів громадян </a:t>
            </a:r>
          </a:p>
          <a:p>
            <a:r>
              <a:rPr lang="uk-UA" sz="1800" smtClean="0">
                <a:latin typeface="Times New Roman" pitchFamily="18" charset="0"/>
              </a:rPr>
              <a:t>Тема 13. Контроль за правильністю справляння єдиного податку, ресурсних та інших обов’язкових платежів </a:t>
            </a:r>
          </a:p>
          <a:p>
            <a:r>
              <a:rPr lang="uk-UA" sz="1800" smtClean="0">
                <a:latin typeface="Times New Roman" pitchFamily="18" charset="0"/>
              </a:rPr>
              <a:t>Тема 14. Митний контроль </a:t>
            </a:r>
          </a:p>
          <a:p>
            <a:r>
              <a:rPr lang="uk-UA" sz="1800" smtClean="0">
                <a:latin typeface="Times New Roman" pitchFamily="18" charset="0"/>
              </a:rPr>
              <a:t>Тема 15. Західний досвід адміністрування податків </a:t>
            </a:r>
            <a:endParaRPr lang="en-US" sz="1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</a:rPr>
              <a:t>РЕКОМЕНДОВАНА ЛІТЕРАТУРА</a:t>
            </a: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eaLnBrk="1" hangingPunct="1"/>
            <a:r>
              <a:rPr lang="uk-UA" sz="2400" smtClean="0">
                <a:latin typeface="Times New Roman" pitchFamily="18" charset="0"/>
              </a:rPr>
              <a:t>Податковий кодекс України </a:t>
            </a:r>
            <a:r>
              <a:rPr lang="ru-RU" sz="2400" smtClean="0">
                <a:latin typeface="Times New Roman" pitchFamily="18" charset="0"/>
              </a:rPr>
              <a:t>[Електронний ресурс]. – Режим доступу: </a:t>
            </a:r>
            <a:r>
              <a:rPr lang="en-US" sz="2400" smtClean="0">
                <a:latin typeface="Times New Roman" pitchFamily="18" charset="0"/>
              </a:rPr>
              <a:t>https://zakon.rada.gov.ua/laws/show/2755-17</a:t>
            </a:r>
            <a:endParaRPr lang="ru-RU" sz="2400" smtClean="0">
              <a:latin typeface="Times New Roman" pitchFamily="18" charset="0"/>
            </a:endParaRPr>
          </a:p>
          <a:p>
            <a:pPr eaLnBrk="1" hangingPunct="1"/>
            <a:r>
              <a:rPr lang="uk-UA" sz="2400" smtClean="0">
                <a:latin typeface="Times New Roman" pitchFamily="18" charset="0"/>
              </a:rPr>
              <a:t>Бюджетний кодекс України </a:t>
            </a:r>
            <a:r>
              <a:rPr lang="ru-RU" sz="2400" smtClean="0">
                <a:latin typeface="Times New Roman" pitchFamily="18" charset="0"/>
              </a:rPr>
              <a:t>[Електронний ресурс]. – Режим доступу: </a:t>
            </a:r>
            <a:r>
              <a:rPr lang="uk-UA" sz="2400" smtClean="0">
                <a:latin typeface="Times New Roman" pitchFamily="18" charset="0"/>
              </a:rPr>
              <a:t>https://zakon.rada.gov.ua/laws/show/2456-17</a:t>
            </a:r>
          </a:p>
          <a:p>
            <a:r>
              <a:rPr lang="ru-RU" sz="2400" smtClean="0">
                <a:latin typeface="Times New Roman" pitchFamily="18" charset="0"/>
              </a:rPr>
              <a:t>Податковий менеджмент: підручник / Ю. Б Іванов, А. І. Крисоватий, А. Я. Кізима та ін. К. : Знання, 20</a:t>
            </a:r>
            <a:r>
              <a:rPr lang="uk-UA" sz="2400" smtClean="0">
                <a:latin typeface="Times New Roman" pitchFamily="18" charset="0"/>
              </a:rPr>
              <a:t>16</a:t>
            </a:r>
            <a:r>
              <a:rPr lang="ru-RU" sz="2400" smtClean="0">
                <a:latin typeface="Times New Roman" pitchFamily="18" charset="0"/>
              </a:rPr>
              <a:t>. 525 с. </a:t>
            </a:r>
            <a:endParaRPr lang="uk-UA" sz="2400" smtClean="0">
              <a:latin typeface="Times New Roman" pitchFamily="18" charset="0"/>
            </a:endParaRPr>
          </a:p>
          <a:p>
            <a:r>
              <a:rPr lang="uk-UA" sz="2400" smtClean="0">
                <a:latin typeface="Times New Roman" pitchFamily="18" charset="0"/>
              </a:rPr>
              <a:t>Рева Т. М. Податковий менеджмент : навч. посібн. / Т. М. Рева. К. : Центр навчальної літератури, 2013. 282 с. </a:t>
            </a:r>
          </a:p>
          <a:p>
            <a:r>
              <a:rPr lang="ru-RU" sz="2400" smtClean="0">
                <a:latin typeface="Times New Roman" pitchFamily="18" charset="0"/>
              </a:rPr>
              <a:t>Ісаншина Г. Ю. Податковий менеджмент : навч. посібн. / Г. Ю. Ісаншина. К. : ЦУЛ, 20</a:t>
            </a:r>
            <a:r>
              <a:rPr lang="uk-UA" sz="2400" smtClean="0">
                <a:latin typeface="Times New Roman" pitchFamily="18" charset="0"/>
              </a:rPr>
              <a:t>1</a:t>
            </a:r>
            <a:r>
              <a:rPr lang="ru-RU" sz="2400" smtClean="0">
                <a:latin typeface="Times New Roman" pitchFamily="18" charset="0"/>
              </a:rPr>
              <a:t>3. 260 с. </a:t>
            </a:r>
          </a:p>
          <a:p>
            <a:r>
              <a:rPr lang="ru-RU" sz="2400" smtClean="0">
                <a:latin typeface="Times New Roman" pitchFamily="18" charset="0"/>
              </a:rPr>
              <a:t>Крисоватий А. І. Податковий менеджмент : навч. посібн. / А. І. Крисоватий, А. Я. Кізима. Тернопіль : Карт-бланш, 20</a:t>
            </a:r>
            <a:r>
              <a:rPr lang="uk-UA" sz="2400" smtClean="0">
                <a:latin typeface="Times New Roman" pitchFamily="18" charset="0"/>
              </a:rPr>
              <a:t>1</a:t>
            </a:r>
            <a:r>
              <a:rPr lang="ru-RU" sz="2400" smtClean="0">
                <a:latin typeface="Times New Roman" pitchFamily="18" charset="0"/>
              </a:rPr>
              <a:t>4. 304 с.</a:t>
            </a:r>
            <a:r>
              <a:rPr lang="ru-RU" sz="2200" smtClean="0">
                <a:latin typeface="Times New Roman" pitchFamily="18" charset="0"/>
              </a:rPr>
              <a:t> </a:t>
            </a:r>
            <a:endParaRPr lang="uk-UA" sz="22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546</Words>
  <Application>Microsoft Office PowerPoint</Application>
  <PresentationFormat>Экран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Оформление по умолчанию</vt:lpstr>
      <vt:lpstr>  Міністерство освіти і науки України Херсонський державний університет Факультет економіки і менеджменту Кафедра менеджменту і адміністрування   ”ПОДАТКОВИЙ МЕНЕДЖМЕНТ”   Галузь знань 07 Управління та адміністрування Спеціальність 073 «Менеджмент» Перший (бакалаврський) рівень вищої освіти     Херсон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Наталия Калюжная</cp:lastModifiedBy>
  <cp:revision>17</cp:revision>
  <dcterms:created xsi:type="dcterms:W3CDTF">2020-05-28T12:18:49Z</dcterms:created>
  <dcterms:modified xsi:type="dcterms:W3CDTF">2020-06-05T10:28:23Z</dcterms:modified>
</cp:coreProperties>
</file>